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1"/>
  </p:sldMasterIdLst>
  <p:notesMasterIdLst>
    <p:notesMasterId r:id="rId3"/>
  </p:notesMasterIdLst>
  <p:sldIdLst>
    <p:sldId id="256" r:id="rId2"/>
  </p:sldIdLst>
  <p:sldSz cx="6858000" cy="9144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2040" y="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16T05:36:28.226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1,'22'1,"0"1,38 8,-3 0,391 24,-340-28,813 21,6-26,-546-2,10 0,59 1,71 0,78 0,96-1,88 1,187-1,1236 4,3 36,-1701-22,-71-3,1529 3,-1530-17,-384 0,-32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A2FB40-3DB4-4DEE-A4A1-A8A28BD20D65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41425"/>
            <a:ext cx="25114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FD8B73-1853-4CF6-BB7A-10ED7AE0BB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9862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143125" y="1241425"/>
            <a:ext cx="2511425" cy="334962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FD8B73-1853-4CF6-BB7A-10ED7AE0BB3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9779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45B77A-9571-4BA0-B0B9-53334FAA74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33C58F5-7114-4A7A-9AEA-A832D08433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C532825-DA4A-403D-9584-DBF167B98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1794266-921E-4556-87E3-B4CCFF8F2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83EB6F0-41D6-42F5-A2E2-77F93B40E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A274B-6F59-411C-A2F8-CF2A7CB4283A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63728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122F51A-A454-4EA6-859A-6BCC18A78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1F73E9E-527E-4797-8FF0-BA9DEC3124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9EA84D5-9038-4C9E-9DEA-B1775E47B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EB57E5-D71F-477F-8F89-BDD0B4C4B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D5FEDD5-A781-4EC9-BFE7-021288720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11601-A87D-43EB-A0C7-C0214165C898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6713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0D3D7BC-1292-4799-8978-D54DC4BAFF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486834"/>
            <a:ext cx="1478756" cy="774911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C0E4DA4-4BA2-4BD1-BB05-75476563D1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486834"/>
            <a:ext cx="4350544" cy="774911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ECC44DA-895A-4973-BB55-8F8DFB565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52D62A-A4C2-46A3-AACA-C1487C3A9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382CF9-3EAC-4A14-91AF-EAE3C27DF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A227-46B3-442C-97C3-1EC9A2EF1E47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81082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1660064-1B99-4547-BC05-BE0E1FA86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BED6DF6-BB4B-4DCA-A70C-3F88FDC240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106C73D-E942-4868-BF96-452CAFDEA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74C335A-44C0-4A87-9537-EDA1B8348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50FC293-0CA9-4FAE-AE42-DB55C3D19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8B823-7A1D-4085-87C9-87F51D67E918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21550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0295E2-2BD1-427D-8F38-C7F626C47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68CDFB4-EECF-465D-925B-266B0BDC4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1CEC615-B7EB-4E62-970F-9BD12CB0F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09CE878-0D7C-437B-991A-7AC09AAEC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78A4225-949B-4FB2-83B9-8553A1C2D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522B8-3ED0-43BA-A63B-6FFC578C3620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63607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5E22680-8283-4557-9603-C6D176AE7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D8CFC85-157F-47A2-9641-2440DC2D40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FC04104-E6DA-4822-A3A1-40FC195C69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ADF56BE-CDCE-4FE6-9DE0-2BE7C9C9F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57F6344-DD6F-44D2-B8D3-540278A31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38D7AEA-19DC-4185-9454-49DF2CFCF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DE3B3-1ED1-461A-9207-62A310105C1F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31228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0F97264-4EEA-44C2-82DC-CB5C03E38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957DE23-555C-4077-B742-0152429335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CA66066-B572-4284-9C0E-CE9588ADAE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D820F3F9-53B4-45EA-BCA6-0EB552887F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5279F5A-120B-4E10-A593-3EBA03A5AD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26D932A-E088-4C66-83FB-423A5090A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385215A-97B0-49B9-AF35-3C46437A0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1C2652A-21CF-4252-B99E-F422CABB9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1EFD5-A154-4783-A3BC-334DC111B6BB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25158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5C73C84-5E1C-4A3E-8952-3B9F908E0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A9135B3-7D7E-45AE-B990-304D43D76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35A68A1-7931-4271-A54A-39AF197EA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5004022-3A4D-47DB-86DB-68202947E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0E1B6-CD05-4032-A173-AA947344EF02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93205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AE4E77B-8E60-4B7F-A29A-AEE4E5C55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51FC152-3A16-4211-9DEE-0D4579690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BC55CBA-B315-43DB-A45A-035E7EA3D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2A4F5-E229-44C8-B588-E9F64F2F16AA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8902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5E2BBA4-C986-4D95-BB28-2A00DDBC5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44CC068-7625-4D5D-ABC2-CC0DF4860D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99B985A-AE95-4BF3-8AD6-A010FE66BC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943C7C9-0E7B-49B7-863A-3D5AD089A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7A6A30D-8B63-41D8-BC12-5EDC70DDD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AC87922-EED1-48CB-B36B-82004278D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D1672-3124-4268-8F57-CE6DA9CC8226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35829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6F581D-DC9D-4392-AC51-E9F7DE0BE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0DD9857-9A52-4A8A-B1FA-7F86E91ECC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2EA9DE1-3959-4BC8-B3C1-FA5D85F486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48CBF04-FF9C-405B-BF57-550725867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28764D9-52BF-4CEF-9631-993A1ABD7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EBDB376-6180-4996-8D8A-2EC1EDE48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4201B-E094-40BD-BFEA-59817BB7A532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00204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E3A267A-8F60-47CA-BC93-DEA23443B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0816B05-7A47-4D1D-8A10-6B3EFE750D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240326B-3E6E-4289-9596-472B60DD46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4B3C0BF-81C7-4874-B8A3-0D2E25EEFD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081C7C7-B50C-45F5-994B-2E8F91306E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1A227-46B3-442C-97C3-1EC9A2EF1E47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57399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customXml" Target="../ink/ink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2686" y="565649"/>
            <a:ext cx="5652628" cy="621976"/>
          </a:xfrm>
        </p:spPr>
        <p:txBody>
          <a:bodyPr>
            <a:normAutofit/>
          </a:bodyPr>
          <a:lstStyle/>
          <a:p>
            <a:pPr algn="ctr"/>
            <a:r>
              <a:rPr lang="ja-JP" alt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Arial" panose="020B0604020202020204" pitchFamily="34" charset="0"/>
              </a:rPr>
              <a:t>改正派遣法に基づくマージン率の公開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091233" y="73399"/>
            <a:ext cx="17281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00" dirty="0"/>
              <a:t>令和</a:t>
            </a:r>
            <a:r>
              <a:rPr lang="en-US" altLang="ja-JP" sz="1000" dirty="0"/>
              <a:t>7</a:t>
            </a:r>
            <a:r>
              <a:rPr kumimoji="1" lang="ja-JP" altLang="en-US" sz="1000" dirty="0"/>
              <a:t>年</a:t>
            </a:r>
            <a:r>
              <a:rPr lang="en-US" altLang="ja-JP" sz="1000" dirty="0"/>
              <a:t>11</a:t>
            </a:r>
            <a:r>
              <a:rPr kumimoji="1" lang="ja-JP" altLang="en-US" sz="1000" dirty="0"/>
              <a:t>月末現在</a:t>
            </a: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48F7F15B-3FB4-4299-B9A7-395030EF97D2}"/>
              </a:ext>
            </a:extLst>
          </p:cNvPr>
          <p:cNvPicPr/>
          <p:nvPr/>
        </p:nvPicPr>
        <p:blipFill rotWithShape="1">
          <a:blip r:embed="rId3"/>
          <a:srcRect l="28485" t="57324" r="47773" b="34033"/>
          <a:stretch/>
        </p:blipFill>
        <p:spPr bwMode="auto">
          <a:xfrm>
            <a:off x="4005064" y="8460432"/>
            <a:ext cx="2592034" cy="540066"/>
          </a:xfrm>
          <a:prstGeom prst="rect">
            <a:avLst/>
          </a:prstGeom>
          <a:solidFill>
            <a:schemeClr val="bg2">
              <a:alpha val="94000"/>
            </a:schemeClr>
          </a:solidFill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1B810110-7588-465E-A913-947B5573AB60}"/>
              </a:ext>
            </a:extLst>
          </p:cNvPr>
          <p:cNvSpPr/>
          <p:nvPr/>
        </p:nvSpPr>
        <p:spPr>
          <a:xfrm>
            <a:off x="1766766" y="1283804"/>
            <a:ext cx="3324467" cy="37644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</a:rPr>
              <a:t>対象期間：　</a:t>
            </a:r>
            <a:r>
              <a:rPr lang="ja-JP" altLang="en-US" sz="1000" dirty="0">
                <a:solidFill>
                  <a:schemeClr val="tx1"/>
                </a:solidFill>
              </a:rPr>
              <a:t>令和</a:t>
            </a:r>
            <a:r>
              <a:rPr lang="en-US" altLang="ja-JP" sz="1000" dirty="0">
                <a:solidFill>
                  <a:schemeClr val="tx1"/>
                </a:solidFill>
              </a:rPr>
              <a:t>6</a:t>
            </a:r>
            <a:r>
              <a:rPr kumimoji="1" lang="ja-JP" altLang="en-US" sz="1000" dirty="0">
                <a:solidFill>
                  <a:schemeClr val="tx1"/>
                </a:solidFill>
              </a:rPr>
              <a:t>年</a:t>
            </a:r>
            <a:r>
              <a:rPr kumimoji="1" lang="en-US" altLang="ja-JP" sz="1000" dirty="0">
                <a:solidFill>
                  <a:schemeClr val="tx1"/>
                </a:solidFill>
              </a:rPr>
              <a:t>12</a:t>
            </a:r>
            <a:r>
              <a:rPr kumimoji="1" lang="ja-JP" altLang="en-US" sz="1000" dirty="0">
                <a:solidFill>
                  <a:schemeClr val="tx1"/>
                </a:solidFill>
              </a:rPr>
              <a:t>月</a:t>
            </a:r>
            <a:r>
              <a:rPr kumimoji="1" lang="en-US" altLang="ja-JP" sz="1000" dirty="0">
                <a:solidFill>
                  <a:schemeClr val="tx1"/>
                </a:solidFill>
              </a:rPr>
              <a:t>1</a:t>
            </a:r>
            <a:r>
              <a:rPr kumimoji="1" lang="ja-JP" altLang="en-US" sz="1000" dirty="0">
                <a:solidFill>
                  <a:schemeClr val="tx1"/>
                </a:solidFill>
              </a:rPr>
              <a:t>日　～　</a:t>
            </a:r>
            <a:r>
              <a:rPr lang="ja-JP" altLang="en-US" sz="1000" dirty="0">
                <a:solidFill>
                  <a:schemeClr val="tx1"/>
                </a:solidFill>
              </a:rPr>
              <a:t>令和</a:t>
            </a:r>
            <a:r>
              <a:rPr lang="en-US" altLang="ja-JP" sz="1000" dirty="0">
                <a:solidFill>
                  <a:schemeClr val="tx1"/>
                </a:solidFill>
              </a:rPr>
              <a:t>7</a:t>
            </a:r>
            <a:r>
              <a:rPr kumimoji="1" lang="ja-JP" altLang="en-US" sz="1000" dirty="0">
                <a:solidFill>
                  <a:schemeClr val="tx1"/>
                </a:solidFill>
              </a:rPr>
              <a:t>年</a:t>
            </a:r>
            <a:r>
              <a:rPr kumimoji="1" lang="en-US" altLang="ja-JP" sz="1000" dirty="0">
                <a:solidFill>
                  <a:schemeClr val="tx1"/>
                </a:solidFill>
              </a:rPr>
              <a:t>11</a:t>
            </a:r>
            <a:r>
              <a:rPr kumimoji="1" lang="ja-JP" altLang="en-US" sz="1000" dirty="0">
                <a:solidFill>
                  <a:schemeClr val="tx1"/>
                </a:solidFill>
              </a:rPr>
              <a:t>月</a:t>
            </a:r>
            <a:r>
              <a:rPr kumimoji="1" lang="en-US" altLang="ja-JP" sz="1000" dirty="0">
                <a:solidFill>
                  <a:schemeClr val="tx1"/>
                </a:solidFill>
              </a:rPr>
              <a:t>30</a:t>
            </a:r>
            <a:r>
              <a:rPr kumimoji="1" lang="ja-JP" altLang="en-US" sz="1000" dirty="0">
                <a:solidFill>
                  <a:schemeClr val="tx1"/>
                </a:solidFill>
              </a:rPr>
              <a:t>日</a:t>
            </a:r>
          </a:p>
        </p:txBody>
      </p:sp>
      <p:graphicFrame>
        <p:nvGraphicFramePr>
          <p:cNvPr id="3" name="表 4">
            <a:extLst>
              <a:ext uri="{FF2B5EF4-FFF2-40B4-BE49-F238E27FC236}">
                <a16:creationId xmlns:a16="http://schemas.microsoft.com/office/drawing/2014/main" id="{EB629E4A-D1B6-48D1-BC84-EA449C4171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8348006"/>
              </p:ext>
            </p:extLst>
          </p:nvPr>
        </p:nvGraphicFramePr>
        <p:xfrm>
          <a:off x="548680" y="1778553"/>
          <a:ext cx="6048418" cy="64358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>
                  <a:extLst>
                    <a:ext uri="{9D8B030D-6E8A-4147-A177-3AD203B41FA5}">
                      <a16:colId xmlns:a16="http://schemas.microsoft.com/office/drawing/2014/main" val="3824856140"/>
                    </a:ext>
                  </a:extLst>
                </a:gridCol>
                <a:gridCol w="4392234">
                  <a:extLst>
                    <a:ext uri="{9D8B030D-6E8A-4147-A177-3AD203B41FA5}">
                      <a16:colId xmlns:a16="http://schemas.microsoft.com/office/drawing/2014/main" val="4119340260"/>
                    </a:ext>
                  </a:extLst>
                </a:gridCol>
              </a:tblGrid>
              <a:tr h="451152">
                <a:tc>
                  <a:txBody>
                    <a:bodyPr/>
                    <a:lstStyle/>
                    <a:p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派遣労働者数</a:t>
                      </a:r>
                    </a:p>
                  </a:txBody>
                  <a:tcPr marL="36000" marR="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</a:rPr>
                        <a:t>44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</a:rPr>
                        <a:t>人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　</a:t>
                      </a:r>
                      <a:endParaRPr kumimoji="1" lang="en-US" altLang="ja-JP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（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kumimoji="1" lang="ja-JP" altLang="ja-JP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直近の</a:t>
                      </a:r>
                      <a:r>
                        <a:rPr kumimoji="1" lang="ja-JP" altLang="en-US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事業報告書</a:t>
                      </a:r>
                      <a:r>
                        <a:rPr kumimoji="1" lang="ja-JP" altLang="ja-JP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「</a:t>
                      </a:r>
                      <a:r>
                        <a:rPr kumimoji="1" lang="en-US" altLang="ja-JP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kumimoji="1" lang="ja-JP" altLang="ja-JP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月</a:t>
                      </a:r>
                      <a:r>
                        <a:rPr kumimoji="1" lang="en-US" altLang="ja-JP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1" lang="ja-JP" altLang="ja-JP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日現在の状況報告」の派遣労働者の数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）</a:t>
                      </a:r>
                      <a:endParaRPr kumimoji="1" lang="ja-JP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9628512"/>
                  </a:ext>
                </a:extLst>
              </a:tr>
              <a:tr h="451152">
                <a:tc>
                  <a:txBody>
                    <a:bodyPr/>
                    <a:lstStyle/>
                    <a:p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派遣先事業所数</a:t>
                      </a:r>
                    </a:p>
                  </a:txBody>
                  <a:tcPr marL="36000" marR="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</a:rPr>
                        <a:t>6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事業所</a:t>
                      </a:r>
                      <a:endParaRPr kumimoji="1" lang="en-US" altLang="ja-JP" b="1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（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令和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</a:rPr>
                        <a:t>6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年度（上記対象期間）</a:t>
                      </a:r>
                      <a:r>
                        <a:rPr kumimoji="1" lang="ja-JP" altLang="ja-JP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派遣先事業所数（実数）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）</a:t>
                      </a:r>
                    </a:p>
                  </a:txBody>
                  <a:tcPr marL="36000" marR="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3396827"/>
                  </a:ext>
                </a:extLst>
              </a:tr>
              <a:tr h="468602">
                <a:tc>
                  <a:txBody>
                    <a:bodyPr/>
                    <a:lstStyle/>
                    <a:p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労働者派遣料金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</a:rPr>
                        <a:t>（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</a:rPr>
                        <a:t>8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</a:rPr>
                        <a:t>時間全業務平均）</a:t>
                      </a:r>
                    </a:p>
                  </a:txBody>
                  <a:tcPr marL="36000" marR="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</a:rPr>
                        <a:t>12,924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円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（</a:t>
                      </a:r>
                      <a:r>
                        <a:rPr kumimoji="1" lang="en-US" altLang="ja-JP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令和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</a:rPr>
                        <a:t>6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年度（上記対象期間）</a:t>
                      </a:r>
                      <a:r>
                        <a:rPr kumimoji="1" lang="ja-JP" altLang="ja-JP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派遣料金の平均額</a:t>
                      </a:r>
                      <a:r>
                        <a:rPr kumimoji="1" lang="ja-JP" alt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）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761544"/>
                  </a:ext>
                </a:extLst>
              </a:tr>
              <a:tr h="468602">
                <a:tc>
                  <a:txBody>
                    <a:bodyPr/>
                    <a:lstStyle/>
                    <a:p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派遣労働者賃金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</a:rPr>
                        <a:t>（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</a:rPr>
                        <a:t>8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</a:rPr>
                        <a:t>時間全業務平均）</a:t>
                      </a:r>
                    </a:p>
                  </a:txBody>
                  <a:tcPr marL="36000" marR="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</a:rPr>
                        <a:t> 9,529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円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（</a:t>
                      </a:r>
                      <a:r>
                        <a:rPr kumimoji="1" lang="en-US" altLang="ja-JP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令和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</a:rPr>
                        <a:t>6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年度（上記対象期間）</a:t>
                      </a:r>
                      <a:r>
                        <a:rPr kumimoji="1" lang="ja-JP" altLang="ja-JP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派遣</a:t>
                      </a:r>
                      <a:r>
                        <a:rPr kumimoji="1" lang="ja-JP" alt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労働者賃金の</a:t>
                      </a:r>
                      <a:r>
                        <a:rPr kumimoji="1" lang="ja-JP" altLang="ja-JP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平均額</a:t>
                      </a:r>
                      <a:r>
                        <a:rPr kumimoji="1" lang="ja-JP" alt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）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2779723"/>
                  </a:ext>
                </a:extLst>
              </a:tr>
              <a:tr h="424624">
                <a:tc>
                  <a:txBody>
                    <a:bodyPr/>
                    <a:lstStyle/>
                    <a:p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マージン率</a:t>
                      </a:r>
                    </a:p>
                  </a:txBody>
                  <a:tcPr marL="36000" marR="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</a:rPr>
                        <a:t>26.3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％　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（令和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6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年度（上記対象期間）マージン率平均）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6485336"/>
                  </a:ext>
                </a:extLst>
              </a:tr>
              <a:tr h="2097948">
                <a:tc>
                  <a:txBody>
                    <a:bodyPr/>
                    <a:lstStyle/>
                    <a:p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マージン率に含まれる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内容</a:t>
                      </a:r>
                    </a:p>
                  </a:txBody>
                  <a:tcPr marL="36000" marR="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ja-JP" altLang="en-US" sz="1050" dirty="0">
                          <a:ea typeface="HG教科書体" pitchFamily="17" charset="-128"/>
                        </a:rPr>
                        <a:t>雇用主として負担する労災保険、雇用保険、厚生年金保険、健康保険などの社会保険料</a:t>
                      </a:r>
                      <a:endParaRPr lang="en-US" altLang="ja-JP" sz="1050" dirty="0">
                        <a:ea typeface="HG教科書体" pitchFamily="17" charset="-128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ja-JP" altLang="en-US" sz="1050" dirty="0">
                          <a:ea typeface="HG教科書体" pitchFamily="17" charset="-128"/>
                        </a:rPr>
                        <a:t>派遣労働者が取得する有給休暇、慶弔休暇に充当した費用</a:t>
                      </a:r>
                      <a:endParaRPr lang="en-US" altLang="ja-JP" sz="1050" dirty="0">
                        <a:ea typeface="HG教科書体" pitchFamily="17" charset="-128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ja-JP" altLang="en-US" sz="1050" dirty="0">
                          <a:ea typeface="HG教科書体" pitchFamily="17" charset="-128"/>
                        </a:rPr>
                        <a:t>資格取得や技能講習受講、外部研修会参加等の補助、支援に充当した費用</a:t>
                      </a:r>
                      <a:endParaRPr lang="en-US" altLang="ja-JP" sz="1050" dirty="0">
                        <a:ea typeface="HG教科書体" pitchFamily="17" charset="-128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ja-JP" altLang="en-US" sz="1050" dirty="0">
                          <a:ea typeface="HG教科書体" pitchFamily="17" charset="-128"/>
                        </a:rPr>
                        <a:t>営業・管理・採用活動等、事業運営にあたる労働者の人件費</a:t>
                      </a:r>
                      <a:endParaRPr lang="en-US" altLang="ja-JP" sz="1050" dirty="0">
                        <a:ea typeface="HG教科書体" pitchFamily="17" charset="-128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ja-JP" altLang="en-US" sz="1050" dirty="0">
                          <a:ea typeface="HG教科書体" pitchFamily="17" charset="-128"/>
                        </a:rPr>
                        <a:t>オフィス賃料や、求人広告費、通信費等をはじめとする諸費用</a:t>
                      </a:r>
                      <a:endParaRPr lang="en-US" altLang="ja-JP" sz="1050" dirty="0">
                        <a:ea typeface="HG教科書体" pitchFamily="17" charset="-128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ja-JP" altLang="en-US" sz="1050" dirty="0">
                          <a:ea typeface="HG教科書体" pitchFamily="17" charset="-128"/>
                        </a:rPr>
                        <a:t>派遣先における業務遂行中の対人・対物事故賠償リスク回避の総合賠償責任保険料</a:t>
                      </a:r>
                      <a:endParaRPr lang="en-US" altLang="ja-JP" sz="1050" dirty="0">
                        <a:ea typeface="HG教科書体" pitchFamily="17" charset="-128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ja-JP" altLang="en-US" sz="1050" dirty="0">
                          <a:ea typeface="HG教科書体" pitchFamily="17" charset="-128"/>
                        </a:rPr>
                        <a:t>営業利益</a:t>
                      </a:r>
                      <a:br>
                        <a:rPr lang="ja-JP" altLang="en-US" sz="1050" dirty="0">
                          <a:ea typeface="HG教科書体" pitchFamily="17" charset="-128"/>
                        </a:rPr>
                      </a:br>
                      <a:r>
                        <a:rPr lang="ja-JP" altLang="en-US" sz="1050" dirty="0">
                          <a:ea typeface="HG教科書体" pitchFamily="17" charset="-128"/>
                        </a:rPr>
                        <a:t>　などが含まれております。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7426364"/>
                  </a:ext>
                </a:extLst>
              </a:tr>
              <a:tr h="619291">
                <a:tc>
                  <a:txBody>
                    <a:bodyPr/>
                    <a:lstStyle/>
                    <a:p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教育訓練委関する事項</a:t>
                      </a:r>
                    </a:p>
                  </a:txBody>
                  <a:tcPr marL="36000" marR="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新たに派遣社員となられた方対象に、「派遣労働の基礎知識」「コンプライアンス研修」「個人情報保護研修」などがあります。（費用負担なし） </a:t>
                      </a:r>
                    </a:p>
                  </a:txBody>
                  <a:tcPr marL="36000" marR="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2571153"/>
                  </a:ext>
                </a:extLst>
              </a:tr>
              <a:tr h="600272">
                <a:tc>
                  <a:txBody>
                    <a:bodyPr/>
                    <a:lstStyle/>
                    <a:p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</a:rPr>
                        <a:t>労働者派遣法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</a:rPr>
                        <a:t>30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</a:rPr>
                        <a:t>条の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</a:rPr>
                        <a:t>第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</a:rPr>
                        <a:t>項の労使協定の締結の有無</a:t>
                      </a:r>
                      <a:endParaRPr kumimoji="1" lang="en-US" altLang="ja-JP" sz="1050" b="1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</a:rPr>
                        <a:t>またその対象期間</a:t>
                      </a:r>
                      <a:endParaRPr kumimoji="1" lang="en-US" altLang="ja-JP" sz="105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</a:rPr>
                        <a:t>有り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　（</a:t>
                      </a: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</a:rPr>
                        <a:t>2025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年</a:t>
                      </a: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月</a:t>
                      </a: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日～</a:t>
                      </a: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</a:rPr>
                        <a:t>2026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年</a:t>
                      </a: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月</a:t>
                      </a: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</a:rPr>
                        <a:t>31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日）</a:t>
                      </a:r>
                    </a:p>
                  </a:txBody>
                  <a:tcPr marL="36000" marR="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2905310"/>
                  </a:ext>
                </a:extLst>
              </a:tr>
              <a:tr h="427104">
                <a:tc>
                  <a:txBody>
                    <a:bodyPr/>
                    <a:lstStyle/>
                    <a:p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</a:rPr>
                        <a:t>上記の労使協定対象となる労働者範囲</a:t>
                      </a:r>
                      <a:endParaRPr kumimoji="1" lang="en-US" altLang="ja-JP" sz="105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「ビル・建物清掃員」</a:t>
                      </a:r>
                      <a:r>
                        <a:rPr kumimoji="1" lang="ja-JP" altLang="en-US" sz="1100" b="1">
                          <a:solidFill>
                            <a:schemeClr val="tx1"/>
                          </a:solidFill>
                        </a:rPr>
                        <a:t>、「倉庫作業員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」、「その他の包装の職業」及び「配達員」に従事する従業員</a:t>
                      </a:r>
                    </a:p>
                  </a:txBody>
                  <a:tcPr marL="36000" marR="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0759040"/>
                  </a:ext>
                </a:extLst>
              </a:tr>
              <a:tr h="427104">
                <a:tc>
                  <a:txBody>
                    <a:bodyPr/>
                    <a:lstStyle/>
                    <a:p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</a:rPr>
                        <a:t>キャリアコンサルティング</a:t>
                      </a:r>
                      <a:endParaRPr kumimoji="1" lang="en-US" altLang="ja-JP" sz="1050" b="1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</a:rPr>
                        <a:t>相談窓口及び連絡先</a:t>
                      </a:r>
                      <a:endParaRPr kumimoji="1" lang="en-US" altLang="ja-JP" sz="105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アクトエージェンツ本社　</a:t>
                      </a: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</a:rPr>
                        <a:t>092-409-9692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4716917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7" name="インク 6">
                <a:extLst>
                  <a:ext uri="{FF2B5EF4-FFF2-40B4-BE49-F238E27FC236}">
                    <a16:creationId xmlns:a16="http://schemas.microsoft.com/office/drawing/2014/main" id="{1576EAD0-C100-42C3-98E4-082207BDDCCA}"/>
                  </a:ext>
                </a:extLst>
              </p14:cNvPr>
              <p14:cNvContentPartPr/>
              <p14:nvPr/>
            </p14:nvContentPartPr>
            <p14:xfrm>
              <a:off x="659026" y="1190252"/>
              <a:ext cx="5468400" cy="64440"/>
            </p14:xfrm>
          </p:contentPart>
        </mc:Choice>
        <mc:Fallback xmlns="">
          <p:pic>
            <p:nvPicPr>
              <p:cNvPr id="7" name="インク 6">
                <a:extLst>
                  <a:ext uri="{FF2B5EF4-FFF2-40B4-BE49-F238E27FC236}">
                    <a16:creationId xmlns:a16="http://schemas.microsoft.com/office/drawing/2014/main" id="{1576EAD0-C100-42C3-98E4-082207BDDCC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05026" y="1082612"/>
                <a:ext cx="5576040" cy="2800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378</TotalTime>
  <Words>391</Words>
  <Application>Microsoft Office PowerPoint</Application>
  <PresentationFormat>画面に合わせる (4:3)</PresentationFormat>
  <Paragraphs>39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HG教科書体</vt:lpstr>
      <vt:lpstr>游ゴシック</vt:lpstr>
      <vt:lpstr>游ゴシック Light</vt:lpstr>
      <vt:lpstr>Arial</vt:lpstr>
      <vt:lpstr>Office テーマ</vt:lpstr>
      <vt:lpstr>改正派遣法に基づくマージン率の公開</vt:lpstr>
    </vt:vector>
  </TitlesOfParts>
  <Company>株式会社テクノネット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マージン率公開</dc:title>
  <dc:creator>株式会社テクノネット</dc:creator>
  <cp:lastModifiedBy>134 tnet</cp:lastModifiedBy>
  <cp:revision>56</cp:revision>
  <dcterms:created xsi:type="dcterms:W3CDTF">2013-06-22T00:16:43Z</dcterms:created>
  <dcterms:modified xsi:type="dcterms:W3CDTF">2026-04-13T06:09:31Z</dcterms:modified>
</cp:coreProperties>
</file>